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1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2.xml" ContentType="application/vnd.openxmlformats-officedocument.presentationml.notesSlide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3" r:id="rId3"/>
    <p:sldId id="257" r:id="rId4"/>
    <p:sldId id="288" r:id="rId5"/>
    <p:sldId id="289" r:id="rId6"/>
    <p:sldId id="275" r:id="rId7"/>
    <p:sldId id="258" r:id="rId8"/>
    <p:sldId id="260" r:id="rId9"/>
    <p:sldId id="284" r:id="rId10"/>
    <p:sldId id="261" r:id="rId11"/>
    <p:sldId id="265" r:id="rId12"/>
    <p:sldId id="272" r:id="rId13"/>
    <p:sldId id="268" r:id="rId14"/>
  </p:sldIdLst>
  <p:sldSz cx="9144000" cy="6858000" type="screen4x3"/>
  <p:notesSz cx="6865938" cy="999807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DEC8E2"/>
    <a:srgbClr val="F4EBF5"/>
    <a:srgbClr val="B3A2C7"/>
    <a:srgbClr val="FFFFCC"/>
    <a:srgbClr val="FFCC99"/>
    <a:srgbClr val="D3EF7B"/>
    <a:srgbClr val="FF9999"/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2" autoAdjust="0"/>
    <p:restoredTop sz="94705" autoAdjust="0"/>
  </p:normalViewPr>
  <p:slideViewPr>
    <p:cSldViewPr>
      <p:cViewPr>
        <p:scale>
          <a:sx n="91" d="100"/>
          <a:sy n="91" d="100"/>
        </p:scale>
        <p:origin x="-1066" y="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74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4087310</c:v>
                </c:pt>
                <c:pt idx="1">
                  <c:v>408900</c:v>
                </c:pt>
                <c:pt idx="2">
                  <c:v>103631</c:v>
                </c:pt>
                <c:pt idx="3">
                  <c:v>4599841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4021635</c:v>
                </c:pt>
                <c:pt idx="1">
                  <c:v>418523</c:v>
                </c:pt>
                <c:pt idx="2">
                  <c:v>105519</c:v>
                </c:pt>
                <c:pt idx="3">
                  <c:v>4545677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4448860</c:v>
                </c:pt>
                <c:pt idx="1">
                  <c:v>456535</c:v>
                </c:pt>
                <c:pt idx="2">
                  <c:v>134948</c:v>
                </c:pt>
                <c:pt idx="3">
                  <c:v>5040343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347840"/>
        <c:axId val="74015872"/>
      </c:barChart>
      <c:catAx>
        <c:axId val="853478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4015872"/>
        <c:crosses val="autoZero"/>
        <c:auto val="1"/>
        <c:lblAlgn val="ctr"/>
        <c:lblOffset val="100"/>
        <c:noMultiLvlLbl val="0"/>
      </c:catAx>
      <c:valAx>
        <c:axId val="7401587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5347840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999860959529918"/>
          <c:y val="0.78865658868831778"/>
          <c:w val="0.50260715585542659"/>
          <c:h val="6.5359772510028724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stroški materiala</c:v>
                </c:pt>
                <c:pt idx="1">
                  <c:v>stroški storitev</c:v>
                </c:pt>
                <c:pt idx="2">
                  <c:v>SKUPAJ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578277</c:v>
                </c:pt>
                <c:pt idx="1">
                  <c:v>312324</c:v>
                </c:pt>
                <c:pt idx="2">
                  <c:v>890601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stroški materiala</c:v>
                </c:pt>
                <c:pt idx="1">
                  <c:v>stroški storitev</c:v>
                </c:pt>
                <c:pt idx="2">
                  <c:v>SKUPAJ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593250</c:v>
                </c:pt>
                <c:pt idx="1">
                  <c:v>347560</c:v>
                </c:pt>
                <c:pt idx="2">
                  <c:v>940810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stroški materiala</c:v>
                </c:pt>
                <c:pt idx="1">
                  <c:v>stroški storitev</c:v>
                </c:pt>
                <c:pt idx="2">
                  <c:v>SKUPAJ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637662</c:v>
                </c:pt>
                <c:pt idx="1">
                  <c:v>399096</c:v>
                </c:pt>
                <c:pt idx="2">
                  <c:v>1036758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951424"/>
        <c:axId val="119028480"/>
      </c:barChart>
      <c:catAx>
        <c:axId val="1189514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19028480"/>
        <c:crosses val="autoZero"/>
        <c:auto val="1"/>
        <c:lblAlgn val="ctr"/>
        <c:lblOffset val="100"/>
        <c:noMultiLvlLbl val="0"/>
      </c:catAx>
      <c:valAx>
        <c:axId val="11902848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18951424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321726290750331"/>
          <c:y val="0.93666934426194159"/>
          <c:w val="0.50260715585542659"/>
          <c:h val="6.0199790469763294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288991</c:v>
                </c:pt>
                <c:pt idx="1">
                  <c:v>36791</c:v>
                </c:pt>
                <c:pt idx="2">
                  <c:v>21540</c:v>
                </c:pt>
                <c:pt idx="3">
                  <c:v>22689</c:v>
                </c:pt>
                <c:pt idx="4">
                  <c:v>324633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326038</c:v>
                </c:pt>
                <c:pt idx="1">
                  <c:v>47133</c:v>
                </c:pt>
                <c:pt idx="2">
                  <c:v>219873</c:v>
                </c:pt>
                <c:pt idx="3">
                  <c:v>24015</c:v>
                </c:pt>
                <c:pt idx="4">
                  <c:v>569029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List1!$D$2:$D$6</c:f>
              <c:numCache>
                <c:formatCode>#,##0</c:formatCode>
                <c:ptCount val="5"/>
                <c:pt idx="0">
                  <c:v>423510</c:v>
                </c:pt>
                <c:pt idx="1">
                  <c:v>81340</c:v>
                </c:pt>
                <c:pt idx="2">
                  <c:v>62743</c:v>
                </c:pt>
                <c:pt idx="3">
                  <c:v>59806</c:v>
                </c:pt>
                <c:pt idx="4">
                  <c:v>507787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688704"/>
        <c:axId val="119063680"/>
      </c:barChart>
      <c:catAx>
        <c:axId val="31688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119063680"/>
        <c:crosses val="autoZero"/>
        <c:auto val="1"/>
        <c:lblAlgn val="ctr"/>
        <c:lblOffset val="100"/>
        <c:noMultiLvlLbl val="0"/>
      </c:catAx>
      <c:valAx>
        <c:axId val="11906368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1688704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2336686851453258"/>
          <c:y val="0.7755903117340236"/>
          <c:w val="0.62519462815523763"/>
          <c:h val="7.7545051254298503E-2"/>
        </c:manualLayout>
      </c:layout>
      <c:overlay val="0"/>
      <c:txPr>
        <a:bodyPr/>
        <a:lstStyle/>
        <a:p>
          <a:pPr>
            <a:defRPr sz="12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9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Drugi odhodki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31078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Drugi odhodki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22054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164736"/>
        <c:axId val="119065984"/>
      </c:barChart>
      <c:catAx>
        <c:axId val="341647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19065984"/>
        <c:crosses val="autoZero"/>
        <c:auto val="1"/>
        <c:lblAlgn val="ctr"/>
        <c:lblOffset val="100"/>
        <c:noMultiLvlLbl val="0"/>
      </c:catAx>
      <c:valAx>
        <c:axId val="119065984"/>
        <c:scaling>
          <c:orientation val="minMax"/>
          <c:max val="35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4164736"/>
        <c:crosses val="autoZero"/>
        <c:crossBetween val="between"/>
        <c:majorUnit val="5000"/>
        <c:minorUnit val="5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240858260763634"/>
          <c:w val="0.50260715585542659"/>
          <c:h val="6.1826811833811314E-2"/>
        </c:manualLayout>
      </c:layout>
      <c:overlay val="1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59000225089"/>
          <c:y val="9.5120052798366314E-2"/>
          <c:w val="0.79910147273403964"/>
          <c:h val="0.67725555098521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presežek prihodkov 2015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2564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presežek prihodkov 2016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8609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692800"/>
        <c:axId val="117758720"/>
      </c:barChart>
      <c:catAx>
        <c:axId val="31692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17758720"/>
        <c:crosses val="autoZero"/>
        <c:auto val="1"/>
        <c:lblAlgn val="ctr"/>
        <c:lblOffset val="100"/>
        <c:noMultiLvlLbl val="0"/>
      </c:catAx>
      <c:valAx>
        <c:axId val="11775872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1692800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7549351720866966"/>
          <c:y val="8.9985652758033469E-2"/>
          <c:w val="0.41510544137585603"/>
          <c:h val="0.6098462657250231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2016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Prihodki MIZŠ</c:v>
                </c:pt>
                <c:pt idx="1">
                  <c:v>Prihodki občine Iv.Gorica</c:v>
                </c:pt>
                <c:pt idx="2">
                  <c:v>Prihodki ostali up.jav.sr.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4076843</c:v>
                </c:pt>
                <c:pt idx="1">
                  <c:v>331743</c:v>
                </c:pt>
                <c:pt idx="2">
                  <c:v>40274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003596701705963"/>
          <c:y val="0.75729035866031114"/>
          <c:w val="0.7996403298294037"/>
          <c:h val="5.1670809082830699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3751668</c:v>
                </c:pt>
                <c:pt idx="1">
                  <c:v>308717</c:v>
                </c:pt>
                <c:pt idx="2">
                  <c:v>30071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3667501</c:v>
                </c:pt>
                <c:pt idx="1">
                  <c:v>321692</c:v>
                </c:pt>
                <c:pt idx="2">
                  <c:v>32442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4076843</c:v>
                </c:pt>
                <c:pt idx="1">
                  <c:v>331743</c:v>
                </c:pt>
                <c:pt idx="2">
                  <c:v>40274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437376"/>
        <c:axId val="91048768"/>
      </c:barChart>
      <c:catAx>
        <c:axId val="1184373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91048768"/>
        <c:crosses val="autoZero"/>
        <c:auto val="0"/>
        <c:lblAlgn val="ctr"/>
        <c:lblOffset val="100"/>
        <c:noMultiLvlLbl val="0"/>
      </c:catAx>
      <c:valAx>
        <c:axId val="9104876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118437376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3289496384768269"/>
          <c:y val="0.74357995555397838"/>
          <c:w val="0.49831136819854555"/>
          <c:h val="6.1826811833811293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>
                  <c:v>3484939</c:v>
                </c:pt>
                <c:pt idx="1">
                  <c:v>266729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List1!$C$2:$C$3</c:f>
              <c:numCache>
                <c:formatCode>General</c:formatCode>
                <c:ptCount val="2"/>
                <c:pt idx="0">
                  <c:v>3428949</c:v>
                </c:pt>
                <c:pt idx="1">
                  <c:v>238552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List1!$D$2:$D$3</c:f>
              <c:numCache>
                <c:formatCode>#,##0_ ;\-#,##0" "</c:formatCode>
                <c:ptCount val="2"/>
                <c:pt idx="0">
                  <c:v>3742014</c:v>
                </c:pt>
                <c:pt idx="1">
                  <c:v>334829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436352"/>
        <c:axId val="91052800"/>
      </c:barChart>
      <c:valAx>
        <c:axId val="91052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8436352"/>
        <c:crosses val="autoZero"/>
        <c:crossBetween val="between"/>
      </c:valAx>
      <c:catAx>
        <c:axId val="118436352"/>
        <c:scaling>
          <c:orientation val="minMax"/>
        </c:scaling>
        <c:delete val="0"/>
        <c:axPos val="b"/>
        <c:majorTickMark val="out"/>
        <c:minorTickMark val="none"/>
        <c:tickLblPos val="nextTo"/>
        <c:crossAx val="91052800"/>
        <c:crosses val="autoZero"/>
        <c:auto val="0"/>
        <c:lblAlgn val="ctr"/>
        <c:lblOffset val="100"/>
        <c:noMultiLvlLbl val="0"/>
      </c:catAx>
      <c:spPr>
        <a:solidFill>
          <a:srgbClr val="DEC8E2">
            <a:alpha val="46000"/>
          </a:srgbClr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>
                  <c:v>93083</c:v>
                </c:pt>
                <c:pt idx="1">
                  <c:v>215634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List1!$C$2:$C$3</c:f>
              <c:numCache>
                <c:formatCode>General</c:formatCode>
                <c:ptCount val="2"/>
                <c:pt idx="0">
                  <c:v>99383</c:v>
                </c:pt>
                <c:pt idx="1">
                  <c:v>222309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List1!$D$2:$D$3</c:f>
              <c:numCache>
                <c:formatCode>#,##0_ ;\-#,##0" "</c:formatCode>
                <c:ptCount val="2"/>
                <c:pt idx="0">
                  <c:v>109509</c:v>
                </c:pt>
                <c:pt idx="1">
                  <c:v>222234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06400"/>
        <c:axId val="117752960"/>
      </c:barChart>
      <c:valAx>
        <c:axId val="117752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06400"/>
        <c:crosses val="autoZero"/>
        <c:crossBetween val="between"/>
      </c:valAx>
      <c:catAx>
        <c:axId val="4006400"/>
        <c:scaling>
          <c:orientation val="minMax"/>
        </c:scaling>
        <c:delete val="0"/>
        <c:axPos val="b"/>
        <c:majorTickMark val="out"/>
        <c:minorTickMark val="none"/>
        <c:tickLblPos val="nextTo"/>
        <c:crossAx val="117752960"/>
        <c:crosses val="autoZero"/>
        <c:auto val="0"/>
        <c:lblAlgn val="ctr"/>
        <c:lblOffset val="100"/>
        <c:noMultiLvlLbl val="0"/>
      </c:catAx>
      <c:spPr>
        <a:solidFill>
          <a:srgbClr val="DEC8E2">
            <a:alpha val="46000"/>
          </a:srgbClr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29523</c:v>
                </c:pt>
                <c:pt idx="1">
                  <c:v>548</c:v>
                </c:pt>
                <c:pt idx="2">
                  <c:v>408899</c:v>
                </c:pt>
                <c:pt idx="3">
                  <c:v>49164</c:v>
                </c:pt>
                <c:pt idx="4">
                  <c:v>8605</c:v>
                </c:pt>
                <c:pt idx="5">
                  <c:v>496739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32442</c:v>
                </c:pt>
                <c:pt idx="1">
                  <c:v>0</c:v>
                </c:pt>
                <c:pt idx="2">
                  <c:v>418524</c:v>
                </c:pt>
                <c:pt idx="3">
                  <c:v>58198</c:v>
                </c:pt>
                <c:pt idx="4">
                  <c:v>1239</c:v>
                </c:pt>
                <c:pt idx="5">
                  <c:v>510403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40185</c:v>
                </c:pt>
                <c:pt idx="1">
                  <c:v>89</c:v>
                </c:pt>
                <c:pt idx="2">
                  <c:v>456535</c:v>
                </c:pt>
                <c:pt idx="3">
                  <c:v>82456</c:v>
                </c:pt>
                <c:pt idx="4">
                  <c:v>886</c:v>
                </c:pt>
                <c:pt idx="5">
                  <c:v>580151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437888"/>
        <c:axId val="117755264"/>
      </c:barChart>
      <c:catAx>
        <c:axId val="1184378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117755264"/>
        <c:crosses val="autoZero"/>
        <c:auto val="0"/>
        <c:lblAlgn val="ctr"/>
        <c:lblOffset val="100"/>
        <c:noMultiLvlLbl val="0"/>
      </c:catAx>
      <c:valAx>
        <c:axId val="11775526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118437888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3289496384768269"/>
          <c:y val="0.74357995555397838"/>
          <c:w val="0.49831136819854555"/>
          <c:h val="6.1826811833811293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27941</c:v>
                </c:pt>
                <c:pt idx="1">
                  <c:v>14776</c:v>
                </c:pt>
                <c:pt idx="2">
                  <c:v>42717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32812</c:v>
                </c:pt>
                <c:pt idx="1">
                  <c:v>13270</c:v>
                </c:pt>
                <c:pt idx="2">
                  <c:v>46082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36528</c:v>
                </c:pt>
                <c:pt idx="1">
                  <c:v>15078</c:v>
                </c:pt>
                <c:pt idx="2">
                  <c:v>51606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955008"/>
        <c:axId val="117757568"/>
      </c:barChart>
      <c:catAx>
        <c:axId val="1189550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17757568"/>
        <c:crosses val="autoZero"/>
        <c:auto val="1"/>
        <c:lblAlgn val="ctr"/>
        <c:lblOffset val="100"/>
        <c:noMultiLvlLbl val="0"/>
      </c:catAx>
      <c:valAx>
        <c:axId val="117757568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18955008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3611425</c:v>
                </c:pt>
                <c:pt idx="1">
                  <c:v>578277</c:v>
                </c:pt>
                <c:pt idx="2">
                  <c:v>312324</c:v>
                </c:pt>
                <c:pt idx="3">
                  <c:v>22689</c:v>
                </c:pt>
                <c:pt idx="4">
                  <c:v>18952</c:v>
                </c:pt>
                <c:pt idx="5">
                  <c:v>4543667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Leot 2015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3547212</c:v>
                </c:pt>
                <c:pt idx="1">
                  <c:v>593250</c:v>
                </c:pt>
                <c:pt idx="2">
                  <c:v>347560</c:v>
                </c:pt>
                <c:pt idx="3">
                  <c:v>24015</c:v>
                </c:pt>
                <c:pt idx="4">
                  <c:v>31076</c:v>
                </c:pt>
                <c:pt idx="5">
                  <c:v>4543113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3913116</c:v>
                </c:pt>
                <c:pt idx="1">
                  <c:v>637662</c:v>
                </c:pt>
                <c:pt idx="2">
                  <c:v>399096</c:v>
                </c:pt>
                <c:pt idx="3">
                  <c:v>59806</c:v>
                </c:pt>
                <c:pt idx="4">
                  <c:v>22054</c:v>
                </c:pt>
                <c:pt idx="5">
                  <c:v>5031734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686656"/>
        <c:axId val="119023872"/>
      </c:barChart>
      <c:catAx>
        <c:axId val="316866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119023872"/>
        <c:crosses val="autoZero"/>
        <c:auto val="1"/>
        <c:lblAlgn val="ctr"/>
        <c:lblOffset val="100"/>
        <c:noMultiLvlLbl val="0"/>
      </c:catAx>
      <c:valAx>
        <c:axId val="11902387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1686656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62"/>
          <c:y val="0.93096609552623621"/>
          <c:w val="0.50260715585542659"/>
          <c:h val="6.1826811833811252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3294617</c:v>
                </c:pt>
                <c:pt idx="1">
                  <c:v>316808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List1!$C$2:$C$3</c:f>
              <c:numCache>
                <c:formatCode>#,##0_ ;\-#,##0" "</c:formatCode>
                <c:ptCount val="2"/>
                <c:pt idx="0">
                  <c:v>3266154</c:v>
                </c:pt>
                <c:pt idx="1">
                  <c:v>281058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2016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List1!$D$2:$D$3</c:f>
              <c:numCache>
                <c:formatCode>#,##0_ ;\-#,##0" "</c:formatCode>
                <c:ptCount val="2"/>
                <c:pt idx="0">
                  <c:v>3557428</c:v>
                </c:pt>
                <c:pt idx="1">
                  <c:v>355688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687680"/>
        <c:axId val="119026176"/>
      </c:barChart>
      <c:catAx>
        <c:axId val="316876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119026176"/>
        <c:crosses val="autoZero"/>
        <c:auto val="1"/>
        <c:lblAlgn val="ctr"/>
        <c:lblOffset val="100"/>
        <c:noMultiLvlLbl val="0"/>
      </c:catAx>
      <c:valAx>
        <c:axId val="11902617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1687680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62"/>
          <c:y val="0.93096609552623621"/>
          <c:w val="0.50260715585542659"/>
          <c:h val="6.1826811833811252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911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911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42417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50888"/>
            <a:ext cx="4995862" cy="37480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7" tIns="48179" rIns="96357" bIns="48179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594" y="4749087"/>
            <a:ext cx="5492750" cy="4499133"/>
          </a:xfrm>
          <a:prstGeom prst="rect">
            <a:avLst/>
          </a:prstGeom>
        </p:spPr>
        <p:txBody>
          <a:bodyPr vert="horz" lIns="96357" tIns="48179" rIns="96357" bIns="48179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911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427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11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13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23.02.2017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Primerjava 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745615104"/>
              </p:ext>
            </p:extLst>
          </p:nvPr>
        </p:nvGraphicFramePr>
        <p:xfrm>
          <a:off x="179512" y="620688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793698017"/>
              </p:ext>
            </p:extLst>
          </p:nvPr>
        </p:nvGraphicFramePr>
        <p:xfrm>
          <a:off x="611560" y="836712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055709306"/>
              </p:ext>
            </p:extLst>
          </p:nvPr>
        </p:nvGraphicFramePr>
        <p:xfrm>
          <a:off x="899592" y="836712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571604" y="4509121"/>
            <a:ext cx="72488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400" dirty="0" smtClean="0">
                <a:solidFill>
                  <a:srgbClr val="7030A0"/>
                </a:solidFill>
              </a:rPr>
              <a:t>Znesek  24.014,72 € je sestavljen iz: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11.447,76  € - nakup DI iz nakazil MIZŠ 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10.872,77  € - nakup osnovnih sredstev iz lastnih sredstev</a:t>
            </a:r>
          </a:p>
          <a:p>
            <a:pPr>
              <a:buFontTx/>
              <a:buChar char="-"/>
            </a:pPr>
            <a:r>
              <a:rPr lang="sl-SI" sz="1400" dirty="0">
                <a:solidFill>
                  <a:srgbClr val="7030A0"/>
                </a:solidFill>
              </a:rPr>
              <a:t> </a:t>
            </a:r>
            <a:r>
              <a:rPr lang="sl-SI" sz="1400" dirty="0" smtClean="0">
                <a:solidFill>
                  <a:srgbClr val="7030A0"/>
                </a:solidFill>
              </a:rPr>
              <a:t>  1.694,19 € - nakup osnovnih sredstev iz projekta Zdrav življenski slog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12495215"/>
              </p:ext>
            </p:extLst>
          </p:nvPr>
        </p:nvGraphicFramePr>
        <p:xfrm>
          <a:off x="428596" y="92867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03648" y="764704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</a:t>
            </a:r>
            <a:r>
              <a:rPr lang="sl-SI" sz="2700" smtClean="0">
                <a:solidFill>
                  <a:srgbClr val="7030A0"/>
                </a:solidFill>
              </a:rPr>
              <a:t>PRESEŽEK </a:t>
            </a:r>
            <a:r>
              <a:rPr lang="sl-SI" sz="2700" smtClean="0">
                <a:solidFill>
                  <a:srgbClr val="7030A0"/>
                </a:solidFill>
              </a:rPr>
              <a:t>PRIHODKOV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229655065"/>
              </p:ext>
            </p:extLst>
          </p:nvPr>
        </p:nvGraphicFramePr>
        <p:xfrm>
          <a:off x="1907704" y="1556792"/>
          <a:ext cx="652194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Sestava proračunskih prihodkov v letu 2016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970414125"/>
              </p:ext>
            </p:extLst>
          </p:nvPr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125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PRORAČUNSKI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517884464"/>
              </p:ext>
            </p:extLst>
          </p:nvPr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MIZŠ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5423201"/>
              </p:ext>
            </p:extLst>
          </p:nvPr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498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OBČINE Ivančna Gorica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064783691"/>
              </p:ext>
            </p:extLst>
          </p:nvPr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117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za izvajanje javne službe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564624113"/>
              </p:ext>
            </p:extLst>
          </p:nvPr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185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tržne dejavnosti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997726314"/>
              </p:ext>
            </p:extLst>
          </p:nvPr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IN ODHODKI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152525853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PLAČE in nadomestila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637267361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74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2077</TotalTime>
  <Words>88</Words>
  <Application>Microsoft Office PowerPoint</Application>
  <PresentationFormat>Diaprojekcija na zaslonu (4:3)</PresentationFormat>
  <Paragraphs>20</Paragraphs>
  <Slides>13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13</vt:i4>
      </vt:variant>
    </vt:vector>
  </HeadingPairs>
  <TitlesOfParts>
    <vt:vector size="14" baseType="lpstr">
      <vt:lpstr>Default Design</vt:lpstr>
      <vt:lpstr> Primerjava - PRIHODKI </vt:lpstr>
      <vt:lpstr> Sestava proračunskih prihodkov v letu 2016 </vt:lpstr>
      <vt:lpstr>Primerjava – PRORAČUNSKI PRIHODKI </vt:lpstr>
      <vt:lpstr>Prihodki MIZŠ  </vt:lpstr>
      <vt:lpstr>Prihodki OBČINE Ivančna Gorica  </vt:lpstr>
      <vt:lpstr>Primerjava – PRIHODKI za izvajanje javne službe </vt:lpstr>
      <vt:lpstr>Primerjava – PRIHODKI tržne dejavnosti </vt:lpstr>
      <vt:lpstr>Primerjava – STROŠKI IN ODHODKI  </vt:lpstr>
      <vt:lpstr>Primerjava – PLAČE in nadomestila </vt:lpstr>
      <vt:lpstr>Primerjava – STROŠKI MATERIALA </vt:lpstr>
      <vt:lpstr>Primerjava – AMORTIZACIJA   </vt:lpstr>
      <vt:lpstr>Primerjava - ODHODKI </vt:lpstr>
      <vt:lpstr>Primerjava – PRESEŽEK PRIHODKOV </vt:lpstr>
    </vt:vector>
  </TitlesOfParts>
  <Company>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166</cp:revision>
  <cp:lastPrinted>2016-02-29T08:01:32Z</cp:lastPrinted>
  <dcterms:created xsi:type="dcterms:W3CDTF">2008-02-26T14:04:13Z</dcterms:created>
  <dcterms:modified xsi:type="dcterms:W3CDTF">2017-02-23T05:55:36Z</dcterms:modified>
</cp:coreProperties>
</file>